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dirty="0" smtClean="0"/>
              <a:t>Lab 4: </a:t>
            </a:r>
            <a:r>
              <a:rPr lang="en-US" u="heavy" dirty="0" smtClean="0"/>
              <a:t>B) Gram Stains</a:t>
            </a:r>
            <a:endParaRPr lang="ar-IQ" dirty="0"/>
          </a:p>
        </p:txBody>
      </p:sp>
      <p:pic>
        <p:nvPicPr>
          <p:cNvPr id="4" name="Picture 3"/>
          <p:cNvPicPr/>
          <p:nvPr/>
        </p:nvPicPr>
        <p:blipFill>
          <a:blip r:embed="rId2" cstate="print"/>
          <a:srcRect/>
          <a:stretch>
            <a:fillRect/>
          </a:stretch>
        </p:blipFill>
        <p:spPr bwMode="auto">
          <a:xfrm>
            <a:off x="457200" y="1447800"/>
            <a:ext cx="8458199" cy="4343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fontScale="92500" lnSpcReduction="10000"/>
          </a:bodyPr>
          <a:lstStyle/>
          <a:p>
            <a:pPr algn="l" rtl="0">
              <a:buNone/>
            </a:pPr>
            <a:r>
              <a:rPr lang="en-US" b="1" u="heavy" dirty="0" smtClean="0"/>
              <a:t>B) Gram Stains</a:t>
            </a:r>
            <a:endParaRPr lang="en-US" dirty="0" smtClean="0"/>
          </a:p>
          <a:p>
            <a:pPr algn="l" rtl="0">
              <a:buNone/>
            </a:pPr>
            <a:r>
              <a:rPr lang="en-US" dirty="0" smtClean="0"/>
              <a:t>- In the previous, we examined bacteria with the aid of simple stains. In this experiment, we will use a differential staining method called the Gram stain (named after its inventor). </a:t>
            </a:r>
            <a:r>
              <a:rPr lang="en-US" b="1" dirty="0" smtClean="0"/>
              <a:t>The Gram stain</a:t>
            </a:r>
            <a:r>
              <a:rPr lang="en-US" dirty="0" smtClean="0"/>
              <a:t> differentiates bacteria into two broad groups. </a:t>
            </a:r>
          </a:p>
          <a:p>
            <a:pPr algn="l">
              <a:buNone/>
            </a:pPr>
            <a:r>
              <a:rPr lang="en-US" dirty="0" smtClean="0"/>
              <a:t>- Gram positive bacteria have thick cell </a:t>
            </a:r>
            <a:r>
              <a:rPr lang="en-US" dirty="0" err="1" smtClean="0"/>
              <a:t>walls.Gram</a:t>
            </a:r>
            <a:r>
              <a:rPr lang="en-US" dirty="0" smtClean="0"/>
              <a:t> negative bacteria have thinner cell walls, but also have an outer cell membrane (part of the capsule) that covers the cell wall. The Gram stain is the most common differential staining procedure. Almost all bacteria are described by their Gram stain characteristics</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77500" lnSpcReduction="20000"/>
          </a:bodyPr>
          <a:lstStyle/>
          <a:p>
            <a:pPr lvl="0" algn="l" rtl="0">
              <a:buNone/>
            </a:pPr>
            <a:r>
              <a:rPr lang="en-US" dirty="0" smtClean="0"/>
              <a:t>The Gram stain, like most differential staining procedures, has at least three components: a </a:t>
            </a:r>
            <a:r>
              <a:rPr lang="en-US" b="1" dirty="0" smtClean="0"/>
              <a:t>primary stain</a:t>
            </a:r>
            <a:r>
              <a:rPr lang="en-US" dirty="0" smtClean="0"/>
              <a:t>, a </a:t>
            </a:r>
            <a:r>
              <a:rPr lang="en-US" b="1" dirty="0" smtClean="0"/>
              <a:t>mordant </a:t>
            </a:r>
            <a:r>
              <a:rPr lang="en-US" dirty="0" smtClean="0"/>
              <a:t>and/or </a:t>
            </a:r>
            <a:r>
              <a:rPr lang="en-US" b="1" dirty="0" smtClean="0"/>
              <a:t>selective treatment</a:t>
            </a:r>
            <a:r>
              <a:rPr lang="en-US" dirty="0" smtClean="0"/>
              <a:t>, and </a:t>
            </a:r>
            <a:r>
              <a:rPr lang="en-US" b="1" dirty="0" err="1" smtClean="0"/>
              <a:t>counterstain</a:t>
            </a:r>
            <a:r>
              <a:rPr lang="en-US" dirty="0" smtClean="0"/>
              <a:t>.</a:t>
            </a:r>
          </a:p>
          <a:p>
            <a:pPr lvl="0" algn="l" rtl="0">
              <a:buNone/>
            </a:pPr>
            <a:r>
              <a:rPr lang="en-US" dirty="0" smtClean="0"/>
              <a:t>The primary stain colors the target cells or cell components in question. Here, the primary stain is crystal violet, and the target cells are the thick-walled bacterial cells. The mordant reacts with the primary stain and the target cells so that the target cells retain the stain.</a:t>
            </a:r>
          </a:p>
          <a:p>
            <a:pPr lvl="0" algn="l" rtl="0">
              <a:buNone/>
            </a:pPr>
            <a:r>
              <a:rPr lang="en-US" dirty="0" smtClean="0"/>
              <a:t>In the Gram stain, a solution of iodine and potassium iodide (collectively called Gram's iodine) is the mordant.</a:t>
            </a:r>
          </a:p>
          <a:p>
            <a:pPr lvl="0" algn="l" rtl="0">
              <a:buNone/>
            </a:pPr>
            <a:r>
              <a:rPr lang="en-US" dirty="0" smtClean="0"/>
              <a:t>A selective treatment is an additional step that causes the target cells to retain the primary stain while removing the primary stain from the non-target cells. A 95% ethanol rinse is used in the Gram stain to remove excess crystal violet.</a:t>
            </a:r>
          </a:p>
          <a:p>
            <a:pPr lvl="0" algn="l" rtl="0">
              <a:buNone/>
            </a:pPr>
            <a:r>
              <a:rPr lang="en-US" dirty="0" smtClean="0"/>
              <a:t>The </a:t>
            </a:r>
            <a:r>
              <a:rPr lang="en-US" dirty="0" err="1" smtClean="0"/>
              <a:t>counterstain</a:t>
            </a:r>
            <a:r>
              <a:rPr lang="en-US" dirty="0" smtClean="0"/>
              <a:t> is a contrasting stain, which colors everything that wasn't colored by the primary stain. </a:t>
            </a:r>
            <a:r>
              <a:rPr lang="en-US" dirty="0" err="1" smtClean="0"/>
              <a:t>Safranin</a:t>
            </a:r>
            <a:r>
              <a:rPr lang="en-US" dirty="0" smtClean="0"/>
              <a:t> is usually used to </a:t>
            </a:r>
            <a:r>
              <a:rPr lang="en-US" dirty="0" err="1" smtClean="0"/>
              <a:t>counterstain</a:t>
            </a:r>
            <a:r>
              <a:rPr lang="en-US" dirty="0" smtClean="0"/>
              <a:t> in the Gram stain procedure.</a:t>
            </a:r>
          </a:p>
          <a:p>
            <a:pPr algn="l">
              <a:buNone/>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lgn="l" rtl="0">
              <a:buNone/>
            </a:pPr>
            <a:r>
              <a:rPr lang="en-US" b="1" u="heavy" dirty="0" smtClean="0"/>
              <a:t>Materials</a:t>
            </a:r>
            <a:endParaRPr lang="en-US" dirty="0" smtClean="0"/>
          </a:p>
          <a:p>
            <a:pPr algn="l" rtl="0">
              <a:buNone/>
            </a:pPr>
            <a:r>
              <a:rPr lang="en-US" dirty="0" smtClean="0"/>
              <a:t>Each student/team:</a:t>
            </a:r>
          </a:p>
          <a:p>
            <a:pPr lvl="0" algn="l" rtl="0">
              <a:buNone/>
            </a:pPr>
            <a:r>
              <a:rPr lang="en-US" dirty="0" smtClean="0"/>
              <a:t>Crystal violet stain (purple)</a:t>
            </a:r>
          </a:p>
          <a:p>
            <a:pPr lvl="0" algn="l" rtl="0">
              <a:buNone/>
            </a:pPr>
            <a:r>
              <a:rPr lang="en-US" dirty="0" err="1" smtClean="0"/>
              <a:t>Safranin</a:t>
            </a:r>
            <a:r>
              <a:rPr lang="en-US" dirty="0" smtClean="0"/>
              <a:t> stain (red)</a:t>
            </a:r>
          </a:p>
          <a:p>
            <a:pPr lvl="0" algn="l" rtl="0">
              <a:buNone/>
            </a:pPr>
            <a:r>
              <a:rPr lang="en-US" dirty="0" smtClean="0"/>
              <a:t>Gram's Iodine.</a:t>
            </a:r>
          </a:p>
          <a:p>
            <a:pPr lvl="0" algn="l" rtl="0">
              <a:buNone/>
            </a:pPr>
            <a:r>
              <a:rPr lang="en-US" dirty="0" smtClean="0"/>
              <a:t>95% denatured ethanol.</a:t>
            </a:r>
          </a:p>
          <a:p>
            <a:pPr lvl="0" algn="l" rtl="0">
              <a:buNone/>
            </a:pPr>
            <a:r>
              <a:rPr lang="en-US" dirty="0" smtClean="0"/>
              <a:t>Glass slides.</a:t>
            </a:r>
          </a:p>
          <a:p>
            <a:pPr algn="l" rtl="0">
              <a:buNone/>
            </a:pPr>
            <a:r>
              <a:rPr lang="en-US" b="1" dirty="0" smtClean="0"/>
              <a:t>Lab supplies:</a:t>
            </a:r>
            <a:r>
              <a:rPr lang="en-US" dirty="0" smtClean="0"/>
              <a:t> Nutrient broth cultures of </a:t>
            </a:r>
            <a:r>
              <a:rPr lang="en-US" i="1" dirty="0" smtClean="0"/>
              <a:t>Bacillus cereus </a:t>
            </a:r>
            <a:r>
              <a:rPr lang="en-US" dirty="0" smtClean="0"/>
              <a:t>and </a:t>
            </a:r>
            <a:r>
              <a:rPr lang="en-US" i="1" dirty="0" smtClean="0"/>
              <a:t>Escherichia coli </a:t>
            </a:r>
            <a:r>
              <a:rPr lang="en-US" dirty="0" smtClean="0"/>
              <a:t>(both 24- to 48-hour).</a:t>
            </a:r>
          </a:p>
          <a:p>
            <a:pPr algn="l">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l" rtl="0"/>
            <a:r>
              <a:rPr lang="en-US" b="1" u="heavy" dirty="0" smtClean="0"/>
              <a:t>Procedure</a:t>
            </a:r>
            <a:endParaRPr lang="en-US" dirty="0" smtClean="0"/>
          </a:p>
          <a:p>
            <a:pPr algn="l" rtl="0"/>
            <a:r>
              <a:rPr lang="en-US" b="1" dirty="0" smtClean="0"/>
              <a:t>1. </a:t>
            </a:r>
            <a:r>
              <a:rPr lang="en-US" dirty="0" smtClean="0"/>
              <a:t>Spread a </a:t>
            </a:r>
            <a:r>
              <a:rPr lang="en-US" dirty="0" err="1" smtClean="0"/>
              <a:t>loopful</a:t>
            </a:r>
            <a:r>
              <a:rPr lang="en-US" dirty="0" smtClean="0"/>
              <a:t> of each culture onto separate glass slides (dilute very heavy suspensions with a </a:t>
            </a:r>
            <a:r>
              <a:rPr lang="en-US" dirty="0" err="1" smtClean="0"/>
              <a:t>loopful</a:t>
            </a:r>
            <a:r>
              <a:rPr lang="en-US" dirty="0" smtClean="0"/>
              <a:t> of water). Allow the slides to air dry.</a:t>
            </a:r>
          </a:p>
          <a:p>
            <a:pPr algn="l" rtl="0"/>
            <a:r>
              <a:rPr lang="en-US" b="1" dirty="0" smtClean="0"/>
              <a:t>2. </a:t>
            </a:r>
            <a:r>
              <a:rPr lang="en-US" dirty="0" smtClean="0"/>
              <a:t>Heat-fix each slide. Be careful not to overheat the slides.</a:t>
            </a:r>
          </a:p>
          <a:p>
            <a:pPr algn="l" rtl="0"/>
            <a:r>
              <a:rPr lang="en-US" b="1" dirty="0" smtClean="0"/>
              <a:t>3. </a:t>
            </a:r>
            <a:r>
              <a:rPr lang="en-US" dirty="0" smtClean="0"/>
              <a:t>Cover the bacteria with a few drops of crystal violet. Allow it to set for 30-60 seconds.</a:t>
            </a:r>
          </a:p>
          <a:p>
            <a:pPr algn="l" rtl="0"/>
            <a:r>
              <a:rPr lang="en-US" b="1" dirty="0" smtClean="0"/>
              <a:t>4. </a:t>
            </a:r>
            <a:r>
              <a:rPr lang="en-US" dirty="0" smtClean="0"/>
              <a:t>Gently rinse the slides with water.</a:t>
            </a:r>
          </a:p>
          <a:p>
            <a:pPr algn="l" rtl="0"/>
            <a:r>
              <a:rPr lang="en-US" b="1" dirty="0" smtClean="0"/>
              <a:t>5. </a:t>
            </a:r>
            <a:r>
              <a:rPr lang="en-US" dirty="0" smtClean="0"/>
              <a:t>Cover the bacteria with a few drops of Gram's iodine. Allow it to set for 60 seconds.</a:t>
            </a:r>
          </a:p>
          <a:p>
            <a:pPr algn="l" rtl="0"/>
            <a:r>
              <a:rPr lang="en-US" b="1" dirty="0" smtClean="0"/>
              <a:t>6. </a:t>
            </a:r>
            <a:r>
              <a:rPr lang="en-US" dirty="0" smtClean="0"/>
              <a:t>Gently rinse the slides with water.</a:t>
            </a:r>
          </a:p>
          <a:p>
            <a:pPr algn="l" rtl="0"/>
            <a:r>
              <a:rPr lang="en-US" b="1" dirty="0" smtClean="0"/>
              <a:t>7. </a:t>
            </a:r>
            <a:r>
              <a:rPr lang="en-US" dirty="0" smtClean="0"/>
              <a:t>Rinse the slides with 95% ethanol, drop by drop, just until the alcohol rinses clear (</a:t>
            </a:r>
            <a:r>
              <a:rPr lang="en-US" dirty="0" err="1" smtClean="0"/>
              <a:t>decolorization</a:t>
            </a:r>
            <a:r>
              <a:rPr lang="en-US" dirty="0" smtClean="0"/>
              <a:t>). Be careful not to over-decolorize.</a:t>
            </a:r>
          </a:p>
          <a:p>
            <a:pPr algn="l" rtl="0"/>
            <a:r>
              <a:rPr lang="en-US" b="1" dirty="0" smtClean="0"/>
              <a:t>8. </a:t>
            </a:r>
            <a:r>
              <a:rPr lang="en-US" dirty="0" smtClean="0"/>
              <a:t>Cover the bacteria with a few drops of </a:t>
            </a:r>
            <a:r>
              <a:rPr lang="en-US" dirty="0" err="1" smtClean="0"/>
              <a:t>safranin</a:t>
            </a:r>
            <a:r>
              <a:rPr lang="en-US" dirty="0" smtClean="0"/>
              <a:t>. Allow it to set for 30 seconds.</a:t>
            </a:r>
          </a:p>
          <a:p>
            <a:pPr algn="l" rtl="0"/>
            <a:r>
              <a:rPr lang="en-US" b="1" dirty="0" smtClean="0"/>
              <a:t>9. </a:t>
            </a:r>
            <a:r>
              <a:rPr lang="en-US" dirty="0" smtClean="0"/>
              <a:t>Gently rinse the slides with water and then allow the slide to air dry.</a:t>
            </a:r>
          </a:p>
          <a:p>
            <a:pPr algn="l" rtl="0"/>
            <a:r>
              <a:rPr lang="en-US" b="1" dirty="0" smtClean="0"/>
              <a:t>10. </a:t>
            </a:r>
            <a:r>
              <a:rPr lang="en-US" dirty="0" smtClean="0"/>
              <a:t>Observe the slides under oil immersion. Gram positive cells are dark purple, while Gram negative cells are pink. Gram stain characteristics cannot be determined with air lenses.</a:t>
            </a:r>
          </a:p>
          <a:p>
            <a:pPr algn="l" rtl="0"/>
            <a:r>
              <a:rPr lang="en-US" dirty="0" smtClean="0"/>
              <a:t>Some bacteria may appear to be Gram positive with air lenses when they are actually Gram negatives.</a:t>
            </a:r>
          </a:p>
          <a:p>
            <a:pPr algn="l"/>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fontScale="92500"/>
          </a:bodyPr>
          <a:lstStyle/>
          <a:p>
            <a:pPr algn="l" rtl="0">
              <a:buNone/>
            </a:pPr>
            <a:r>
              <a:rPr lang="en-US" b="1" u="heavy" dirty="0" smtClean="0"/>
              <a:t>Some error during gram stain</a:t>
            </a:r>
            <a:endParaRPr lang="en-US" dirty="0" smtClean="0"/>
          </a:p>
          <a:p>
            <a:pPr lvl="0" algn="l" rtl="0">
              <a:buNone/>
            </a:pPr>
            <a:r>
              <a:rPr lang="en-US" dirty="0" smtClean="0"/>
              <a:t> Never ever used old culture during gram stain.</a:t>
            </a:r>
          </a:p>
          <a:p>
            <a:pPr lvl="0" algn="l" rtl="0">
              <a:buNone/>
            </a:pPr>
            <a:r>
              <a:rPr lang="en-US" dirty="0" smtClean="0"/>
              <a:t>Never ever used sample for patient take antibiotic.</a:t>
            </a:r>
          </a:p>
          <a:p>
            <a:pPr algn="l" rtl="0">
              <a:buNone/>
            </a:pPr>
            <a:r>
              <a:rPr lang="en-US" b="1" dirty="0" smtClean="0"/>
              <a:t> </a:t>
            </a:r>
            <a:endParaRPr lang="en-US" dirty="0" smtClean="0"/>
          </a:p>
          <a:p>
            <a:pPr algn="l" rtl="0">
              <a:buNone/>
            </a:pPr>
            <a:r>
              <a:rPr lang="en-US" b="1" u="heavy" dirty="0" smtClean="0"/>
              <a:t>Time of </a:t>
            </a:r>
            <a:r>
              <a:rPr lang="en-US" b="1" u="heavy" dirty="0" err="1" smtClean="0"/>
              <a:t>decolorization</a:t>
            </a:r>
            <a:endParaRPr lang="en-US" dirty="0" smtClean="0"/>
          </a:p>
          <a:p>
            <a:pPr lvl="0" algn="l" rtl="0">
              <a:buNone/>
            </a:pPr>
            <a:r>
              <a:rPr lang="en-US" dirty="0" smtClean="0"/>
              <a:t>Over: G (+) change to G (-).</a:t>
            </a:r>
          </a:p>
          <a:p>
            <a:pPr lvl="0" algn="l" rtl="0">
              <a:buNone/>
            </a:pPr>
            <a:r>
              <a:rPr lang="en-US" dirty="0" smtClean="0"/>
              <a:t>Low: G (-) change to G (+).</a:t>
            </a:r>
          </a:p>
          <a:p>
            <a:pPr algn="l" rtl="0">
              <a:buNone/>
            </a:pPr>
            <a:r>
              <a:rPr lang="en-US" b="1" dirty="0" smtClean="0"/>
              <a:t> </a:t>
            </a:r>
            <a:endParaRPr lang="en-US" dirty="0" smtClean="0"/>
          </a:p>
          <a:p>
            <a:pPr algn="l" rtl="0">
              <a:buNone/>
            </a:pPr>
            <a:r>
              <a:rPr lang="en-US" b="1" u="heavy" dirty="0" smtClean="0"/>
              <a:t>Time of fixation</a:t>
            </a:r>
            <a:endParaRPr lang="en-US" dirty="0" smtClean="0"/>
          </a:p>
          <a:p>
            <a:pPr lvl="0" algn="l" rtl="0">
              <a:buNone/>
            </a:pPr>
            <a:r>
              <a:rPr lang="en-US" dirty="0" smtClean="0"/>
              <a:t>Over: G (+) change to G (-).</a:t>
            </a:r>
          </a:p>
          <a:p>
            <a:pPr algn="l" rtl="0">
              <a:buNone/>
            </a:pPr>
            <a:r>
              <a:rPr lang="en-US" dirty="0" smtClean="0"/>
              <a:t>Low: No samples remain on the slide after wash</a:t>
            </a:r>
          </a:p>
          <a:p>
            <a:pPr algn="l">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b="51769"/>
          <a:stretch>
            <a:fillRect/>
          </a:stretch>
        </p:blipFill>
        <p:spPr bwMode="auto">
          <a:xfrm>
            <a:off x="2205741" y="1481138"/>
            <a:ext cx="4732518" cy="45259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3982" t="49528"/>
          <a:stretch>
            <a:fillRect/>
          </a:stretch>
        </p:blipFill>
        <p:spPr bwMode="auto">
          <a:xfrm>
            <a:off x="2400845" y="1481138"/>
            <a:ext cx="4342309" cy="45259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TotalTime>
  <Words>650</Words>
  <Application>Microsoft Office PowerPoint</Application>
  <PresentationFormat>On-screen Show (4:3)</PresentationFormat>
  <Paragraphs>53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Aharoni</vt:lpstr>
      <vt:lpstr>Arial</vt:lpstr>
      <vt:lpstr>Bookman Old Style</vt:lpstr>
      <vt:lpstr>Calibri</vt:lpstr>
      <vt:lpstr>Lucida Sans Unicode</vt:lpstr>
      <vt:lpstr>Verdana</vt:lpstr>
      <vt:lpstr>Wingdings 2</vt:lpstr>
      <vt:lpstr>Wingdings 3</vt:lpstr>
      <vt:lpstr>Concourse</vt:lpstr>
      <vt:lpstr>General Biology lab </vt:lpstr>
      <vt:lpstr>Lab 4: B) Gram Stains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6</cp:revision>
  <dcterms:created xsi:type="dcterms:W3CDTF">2006-08-16T00:00:00Z</dcterms:created>
  <dcterms:modified xsi:type="dcterms:W3CDTF">2018-05-21T05:18:58Z</dcterms:modified>
</cp:coreProperties>
</file>